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012" r:id="rId2"/>
    <p:sldId id="4013" r:id="rId3"/>
    <p:sldId id="4014" r:id="rId4"/>
    <p:sldId id="4015" r:id="rId5"/>
    <p:sldId id="4018" r:id="rId6"/>
    <p:sldId id="4019" r:id="rId7"/>
    <p:sldId id="4020" r:id="rId8"/>
    <p:sldId id="4021" r:id="rId9"/>
    <p:sldId id="4017" r:id="rId10"/>
    <p:sldId id="4022" r:id="rId11"/>
    <p:sldId id="402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120222" y="6659245"/>
            <a:ext cx="788894" cy="9778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lnSpc>
                <a:spcPct val="90000"/>
              </a:lnSpc>
              <a:defRPr sz="706">
                <a:gradFill>
                  <a:gsLst>
                    <a:gs pos="5000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871248"/>
            <a:fld id="{77A80767-0168-4202-AF54-9FDB461E3B29}" type="slidenum">
              <a:rPr lang="en-US" smtClean="0">
                <a:gradFill>
                  <a:gsLst>
                    <a:gs pos="5000">
                      <a:srgbClr val="505050"/>
                    </a:gs>
                    <a:gs pos="31000">
                      <a:srgbClr val="505050"/>
                    </a:gs>
                  </a:gsLst>
                  <a:lin ang="5400000" scaled="0"/>
                </a:gradFill>
              </a:rPr>
              <a:pPr defTabSz="871248"/>
              <a:t>‹#›</a:t>
            </a:fld>
            <a:endParaRPr lang="en-US">
              <a:gradFill>
                <a:gsLst>
                  <a:gs pos="5000">
                    <a:srgbClr val="505050"/>
                  </a:gs>
                  <a:gs pos="31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2246144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3509" y="6279049"/>
            <a:ext cx="1463040" cy="31374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-1" y="0"/>
            <a:ext cx="10473508" cy="6858000"/>
          </a:xfrm>
          <a:prstGeom prst="rect">
            <a:avLst/>
          </a:prstGeom>
          <a:gradFill flip="none" rotWithShape="1">
            <a:gsLst>
              <a:gs pos="54000">
                <a:schemeClr val="tx2">
                  <a:alpha val="40000"/>
                </a:schemeClr>
              </a:gs>
              <a:gs pos="0">
                <a:srgbClr val="000000">
                  <a:alpha val="40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342" tIns="129074" rIns="161342" bIns="1290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2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117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17716" y="2100849"/>
            <a:ext cx="8380489" cy="643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8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29521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17716" y="201707"/>
            <a:ext cx="10232571" cy="325795"/>
          </a:xfrm>
        </p:spPr>
        <p:txBody>
          <a:bodyPr/>
          <a:lstStyle/>
          <a:p>
            <a:endParaRPr lang="en-US" sz="2117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422743" y="6611471"/>
            <a:ext cx="616857" cy="2367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2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263300" indent="0">
              <a:buNone/>
              <a:defRPr/>
            </a:lvl2pPr>
            <a:lvl3pPr marL="438830" indent="0">
              <a:buNone/>
              <a:defRPr/>
            </a:lvl3pPr>
            <a:lvl4pPr marL="614364" indent="0">
              <a:buNone/>
              <a:defRPr/>
            </a:lvl4pPr>
            <a:lvl5pPr marL="789895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86421608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201706"/>
            <a:ext cx="11684000" cy="32588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54000" y="6659245"/>
            <a:ext cx="160816" cy="97784"/>
          </a:xfrm>
          <a:prstGeom prst="rect">
            <a:avLst/>
          </a:prstGeom>
        </p:spPr>
        <p:txBody>
          <a:bodyPr vert="horz" wrap="none" lIns="0" tIns="0" rIns="159197" bIns="0" rtlCol="0" anchor="ctr">
            <a:spAutoFit/>
          </a:bodyPr>
          <a:lstStyle>
            <a:lvl1pPr algn="l">
              <a:lnSpc>
                <a:spcPct val="90000"/>
              </a:lnSpc>
              <a:defRPr sz="706">
                <a:gradFill>
                  <a:gsLst>
                    <a:gs pos="31624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871248"/>
            <a:endParaRPr lang="en-US">
              <a:gradFill>
                <a:gsLst>
                  <a:gs pos="31624">
                    <a:srgbClr val="505050"/>
                  </a:gs>
                  <a:gs pos="45000">
                    <a:srgbClr val="505050"/>
                  </a:gs>
                </a:gsLst>
                <a:lin ang="5400000" scaled="0"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120222" y="6659245"/>
            <a:ext cx="788894" cy="9778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lnSpc>
                <a:spcPct val="90000"/>
              </a:lnSpc>
              <a:defRPr sz="706">
                <a:gradFill>
                  <a:gsLst>
                    <a:gs pos="5000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871248"/>
            <a:fld id="{77A80767-0168-4202-AF54-9FDB461E3B29}" type="slidenum">
              <a:rPr lang="en-US" smtClean="0">
                <a:gradFill>
                  <a:gsLst>
                    <a:gs pos="5000">
                      <a:srgbClr val="505050"/>
                    </a:gs>
                    <a:gs pos="31000">
                      <a:srgbClr val="505050"/>
                    </a:gs>
                  </a:gsLst>
                  <a:lin ang="5400000" scaled="0"/>
                </a:gradFill>
              </a:rPr>
              <a:pPr defTabSz="871248"/>
              <a:t>‹#›</a:t>
            </a:fld>
            <a:endParaRPr lang="en-US">
              <a:gradFill>
                <a:gsLst>
                  <a:gs pos="5000">
                    <a:srgbClr val="505050"/>
                  </a:gs>
                  <a:gs pos="31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8013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>
    <p:fade/>
  </p:transition>
  <p:hf sldNum="0" hdr="0" ftr="0" dt="0"/>
  <p:txStyles>
    <p:titleStyle>
      <a:lvl1pPr algn="l" defTabSz="716213" rtl="0" eaLnBrk="1" latinLnBrk="0" hangingPunct="1">
        <a:lnSpc>
          <a:spcPct val="100000"/>
        </a:lnSpc>
        <a:spcBef>
          <a:spcPct val="0"/>
        </a:spcBef>
        <a:buNone/>
        <a:defRPr lang="en-US" sz="2117" b="0" kern="1200" cap="none" spc="-78" baseline="0" dirty="0" smtClean="0">
          <a:ln w="3175">
            <a:noFill/>
          </a:ln>
          <a:solidFill>
            <a:schemeClr val="tx1"/>
          </a:solidFill>
          <a:effectLst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210673" marR="0" indent="-210673" algn="l" defTabSz="71621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70" kern="1200" spc="0" baseline="0">
          <a:gradFill>
            <a:gsLst>
              <a:gs pos="0">
                <a:srgbClr val="000000"/>
              </a:gs>
              <a:gs pos="100000">
                <a:srgbClr val="000000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584" marR="0" indent="-185285" algn="l" defTabSz="71621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76" kern="1200" spc="0" baseline="0">
          <a:gradFill>
            <a:gsLst>
              <a:gs pos="0">
                <a:srgbClr val="000000"/>
              </a:gs>
              <a:gs pos="100000">
                <a:srgbClr val="000000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14364" marR="0" indent="-175533" algn="l" defTabSz="71621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0">
                <a:srgbClr val="000000"/>
              </a:gs>
              <a:gs pos="100000">
                <a:srgbClr val="000000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89897" marR="0" indent="-175533" algn="l" defTabSz="71621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3" kern="1200" spc="0" baseline="0">
          <a:gradFill>
            <a:gsLst>
              <a:gs pos="0">
                <a:srgbClr val="000000"/>
              </a:gs>
              <a:gs pos="100000">
                <a:srgbClr val="000000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65429" marR="0" indent="-175533" algn="l" defTabSz="71621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235" kern="1200" spc="0" baseline="0">
          <a:gradFill>
            <a:gsLst>
              <a:gs pos="0">
                <a:srgbClr val="000000"/>
              </a:gs>
              <a:gs pos="100000">
                <a:srgbClr val="000000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69587" indent="-179053" algn="l" defTabSz="7162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27697" indent="-179053" algn="l" defTabSz="7162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5803" indent="-179053" algn="l" defTabSz="7162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911" indent="-179053" algn="l" defTabSz="7162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621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58108" algn="l" defTabSz="71621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716213" algn="l" defTabSz="71621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74322" algn="l" defTabSz="71621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432428" algn="l" defTabSz="71621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790537" algn="l" defTabSz="71621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48642" algn="l" defTabSz="71621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06750" algn="l" defTabSz="71621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64857" algn="l" defTabSz="71621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7896">
          <p15:clr>
            <a:srgbClr val="F26B43"/>
          </p15:clr>
        </p15:guide>
        <p15:guide id="3" orient="horz" pos="408">
          <p15:clr>
            <a:srgbClr val="F26B43"/>
          </p15:clr>
        </p15:guide>
        <p15:guide id="4" pos="144">
          <p15:clr>
            <a:srgbClr val="F26B43"/>
          </p15:clr>
        </p15:guide>
        <p15:guide id="5" orient="horz" pos="720">
          <p15:clr>
            <a:srgbClr val="F26B43"/>
          </p15:clr>
        </p15:guide>
        <p15:guide id="6" orient="horz" pos="4704">
          <p15:clr>
            <a:srgbClr val="F26B43"/>
          </p15:clr>
        </p15:guide>
        <p15:guide id="7" pos="4032">
          <p15:clr>
            <a:srgbClr val="F26B43"/>
          </p15:clr>
        </p15:guide>
        <p15:guide id="8" pos="576">
          <p15:clr>
            <a:srgbClr val="F26B43"/>
          </p15:clr>
        </p15:guide>
        <p15:guide id="9" pos="1152">
          <p15:clr>
            <a:srgbClr val="F26B43"/>
          </p15:clr>
        </p15:guide>
        <p15:guide id="10" pos="1728">
          <p15:clr>
            <a:srgbClr val="F26B43"/>
          </p15:clr>
        </p15:guide>
        <p15:guide id="11" pos="2304">
          <p15:clr>
            <a:srgbClr val="F26B43"/>
          </p15:clr>
        </p15:guide>
        <p15:guide id="12" pos="2880">
          <p15:clr>
            <a:srgbClr val="F26B43"/>
          </p15:clr>
        </p15:guide>
        <p15:guide id="13" pos="3456">
          <p15:clr>
            <a:srgbClr val="F26B43"/>
          </p15:clr>
        </p15:guide>
        <p15:guide id="14" pos="4608">
          <p15:clr>
            <a:srgbClr val="F26B43"/>
          </p15:clr>
        </p15:guide>
        <p15:guide id="15" pos="5184">
          <p15:clr>
            <a:srgbClr val="F26B43"/>
          </p15:clr>
        </p15:guide>
        <p15:guide id="16" pos="5760">
          <p15:clr>
            <a:srgbClr val="F26B43"/>
          </p15:clr>
        </p15:guide>
        <p15:guide id="17" pos="6336">
          <p15:clr>
            <a:srgbClr val="F26B43"/>
          </p15:clr>
        </p15:guide>
        <p15:guide id="18" pos="6912">
          <p15:clr>
            <a:srgbClr val="F26B43"/>
          </p15:clr>
        </p15:guide>
        <p15:guide id="19" pos="7488">
          <p15:clr>
            <a:srgbClr val="F26B43"/>
          </p15:clr>
        </p15:guide>
        <p15:guide id="20" orient="horz" pos="4176">
          <p15:clr>
            <a:srgbClr val="F26B43"/>
          </p15:clr>
        </p15:guide>
        <p15:guide id="21" orient="horz" pos="3600">
          <p15:clr>
            <a:srgbClr val="F26B43"/>
          </p15:clr>
        </p15:guide>
        <p15:guide id="22" orient="horz" pos="3024">
          <p15:clr>
            <a:srgbClr val="F26B43"/>
          </p15:clr>
        </p15:guide>
        <p15:guide id="23" orient="horz" pos="2448">
          <p15:clr>
            <a:srgbClr val="F26B43"/>
          </p15:clr>
        </p15:guide>
        <p15:guide id="24" orient="horz" pos="1872">
          <p15:clr>
            <a:srgbClr val="F26B43"/>
          </p15:clr>
        </p15:guide>
        <p15:guide id="25" orient="horz" pos="1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AE90-824A-4CAB-8323-B3985B9835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8047" y="3064124"/>
            <a:ext cx="5079741" cy="332352"/>
          </a:xfrm>
        </p:spPr>
        <p:txBody>
          <a:bodyPr/>
          <a:lstStyle/>
          <a:p>
            <a:r>
              <a:rPr lang="en-US" dirty="0"/>
              <a:t>Team Name</a:t>
            </a:r>
            <a:r>
              <a:rPr lang="en-US" dirty="0" smtClean="0"/>
              <a:t>: BLOCKHACK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439C0-C80D-48CA-BCE9-F74B76A0F4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8EB15-3A27-40E8-A54B-5072E87B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065" y="343818"/>
            <a:ext cx="5453251" cy="200130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1560973-DCCA-4853-890A-1F625C329D6C}"/>
              </a:ext>
            </a:extLst>
          </p:cNvPr>
          <p:cNvSpPr txBox="1">
            <a:spLocks/>
          </p:cNvSpPr>
          <p:nvPr/>
        </p:nvSpPr>
        <p:spPr>
          <a:xfrm>
            <a:off x="589056" y="4006388"/>
            <a:ext cx="5079741" cy="270950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73060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160" b="0" kern="1200" cap="none" spc="-8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defTabSz="716213">
              <a:spcBef>
                <a:spcPts val="588"/>
              </a:spcBef>
              <a:spcAft>
                <a:spcPts val="588"/>
              </a:spcAft>
            </a:pPr>
            <a:r>
              <a:rPr lang="en-US" sz="2117" spc="-78" dirty="0">
                <a:solidFill>
                  <a:srgbClr val="505050"/>
                </a:solidFill>
              </a:rPr>
              <a:t>Team Participant Names:</a:t>
            </a:r>
          </a:p>
          <a:p>
            <a:pPr defTabSz="716213">
              <a:spcBef>
                <a:spcPts val="588"/>
              </a:spcBef>
              <a:spcAft>
                <a:spcPts val="588"/>
              </a:spcAft>
            </a:pPr>
            <a:r>
              <a:rPr lang="en-US" sz="2117" spc="-78" dirty="0">
                <a:solidFill>
                  <a:srgbClr val="505050"/>
                </a:solidFill>
              </a:rPr>
              <a:t>1. </a:t>
            </a:r>
            <a:r>
              <a:rPr lang="en-US" sz="2117" spc="-78" dirty="0" smtClean="0">
                <a:solidFill>
                  <a:srgbClr val="505050"/>
                </a:solidFill>
              </a:rPr>
              <a:t>Abdul </a:t>
            </a:r>
            <a:r>
              <a:rPr lang="en-US" sz="2117" spc="-78" dirty="0" err="1" smtClean="0">
                <a:solidFill>
                  <a:srgbClr val="505050"/>
                </a:solidFill>
              </a:rPr>
              <a:t>Moiz</a:t>
            </a:r>
            <a:r>
              <a:rPr lang="en-US" sz="2117" spc="-78" dirty="0" smtClean="0">
                <a:solidFill>
                  <a:srgbClr val="505050"/>
                </a:solidFill>
              </a:rPr>
              <a:t> Hussain</a:t>
            </a:r>
            <a:endParaRPr lang="en-US" sz="2117" spc="-78" dirty="0">
              <a:solidFill>
                <a:srgbClr val="505050"/>
              </a:solidFill>
            </a:endParaRPr>
          </a:p>
          <a:p>
            <a:pPr defTabSz="716213">
              <a:spcBef>
                <a:spcPts val="588"/>
              </a:spcBef>
              <a:spcAft>
                <a:spcPts val="588"/>
              </a:spcAft>
            </a:pPr>
            <a:r>
              <a:rPr lang="en-US" sz="2117" spc="-78" dirty="0">
                <a:solidFill>
                  <a:srgbClr val="505050"/>
                </a:solidFill>
              </a:rPr>
              <a:t>2. </a:t>
            </a:r>
            <a:r>
              <a:rPr lang="en-US" sz="2117" spc="-78" dirty="0" smtClean="0">
                <a:solidFill>
                  <a:srgbClr val="505050"/>
                </a:solidFill>
              </a:rPr>
              <a:t>Jawwad Ansari</a:t>
            </a:r>
            <a:endParaRPr lang="en-US" sz="2117" spc="-78" dirty="0">
              <a:solidFill>
                <a:srgbClr val="505050"/>
              </a:solidFill>
            </a:endParaRPr>
          </a:p>
          <a:p>
            <a:pPr defTabSz="716213">
              <a:spcBef>
                <a:spcPts val="588"/>
              </a:spcBef>
              <a:spcAft>
                <a:spcPts val="588"/>
              </a:spcAft>
            </a:pPr>
            <a:r>
              <a:rPr lang="en-US" sz="2117" spc="-78" dirty="0">
                <a:solidFill>
                  <a:srgbClr val="505050"/>
                </a:solidFill>
              </a:rPr>
              <a:t>3</a:t>
            </a:r>
            <a:r>
              <a:rPr lang="en-US" sz="2117" spc="-78" dirty="0" smtClean="0">
                <a:solidFill>
                  <a:srgbClr val="505050"/>
                </a:solidFill>
              </a:rPr>
              <a:t>. Muhammad </a:t>
            </a:r>
            <a:r>
              <a:rPr lang="en-US" sz="2117" spc="-78" dirty="0" err="1" smtClean="0">
                <a:solidFill>
                  <a:srgbClr val="505050"/>
                </a:solidFill>
              </a:rPr>
              <a:t>Kamil</a:t>
            </a:r>
            <a:r>
              <a:rPr lang="en-US" sz="2117" spc="-78" dirty="0" smtClean="0">
                <a:solidFill>
                  <a:srgbClr val="505050"/>
                </a:solidFill>
              </a:rPr>
              <a:t> Amin</a:t>
            </a:r>
            <a:endParaRPr lang="en-US" sz="2117" spc="-78" dirty="0">
              <a:solidFill>
                <a:srgbClr val="505050"/>
              </a:solidFill>
            </a:endParaRPr>
          </a:p>
          <a:p>
            <a:pPr defTabSz="716213">
              <a:spcBef>
                <a:spcPts val="588"/>
              </a:spcBef>
              <a:spcAft>
                <a:spcPts val="588"/>
              </a:spcAft>
            </a:pPr>
            <a:r>
              <a:rPr lang="en-US" sz="2117" spc="-78" dirty="0">
                <a:solidFill>
                  <a:srgbClr val="505050"/>
                </a:solidFill>
              </a:rPr>
              <a:t>4</a:t>
            </a:r>
            <a:r>
              <a:rPr lang="en-US" sz="2117" spc="-78" dirty="0" smtClean="0">
                <a:solidFill>
                  <a:srgbClr val="505050"/>
                </a:solidFill>
              </a:rPr>
              <a:t>. Tahir </a:t>
            </a:r>
            <a:r>
              <a:rPr lang="en-US" sz="2117" spc="-78" dirty="0" err="1" smtClean="0">
                <a:solidFill>
                  <a:srgbClr val="505050"/>
                </a:solidFill>
              </a:rPr>
              <a:t>Talib</a:t>
            </a:r>
            <a:r>
              <a:rPr lang="en-US" sz="2117" spc="-78" dirty="0" smtClean="0">
                <a:solidFill>
                  <a:srgbClr val="505050"/>
                </a:solidFill>
              </a:rPr>
              <a:t> Hussain</a:t>
            </a:r>
            <a:endParaRPr lang="en-US" sz="2117" spc="-78" dirty="0">
              <a:solidFill>
                <a:srgbClr val="505050"/>
              </a:solidFill>
            </a:endParaRPr>
          </a:p>
          <a:p>
            <a:pPr defTabSz="716213">
              <a:spcBef>
                <a:spcPts val="588"/>
              </a:spcBef>
              <a:spcAft>
                <a:spcPts val="588"/>
              </a:spcAft>
            </a:pPr>
            <a:r>
              <a:rPr lang="en-US" sz="2117" spc="-78" dirty="0">
                <a:solidFill>
                  <a:srgbClr val="505050"/>
                </a:solidFill>
              </a:rPr>
              <a:t>5</a:t>
            </a:r>
            <a:r>
              <a:rPr lang="en-US" sz="2117" spc="-78" dirty="0" smtClean="0">
                <a:solidFill>
                  <a:srgbClr val="505050"/>
                </a:solidFill>
              </a:rPr>
              <a:t>. </a:t>
            </a:r>
            <a:r>
              <a:rPr lang="en-US" sz="2117" spc="-78" dirty="0" err="1" smtClean="0">
                <a:solidFill>
                  <a:srgbClr val="505050"/>
                </a:solidFill>
              </a:rPr>
              <a:t>Zubia</a:t>
            </a:r>
            <a:r>
              <a:rPr lang="en-US" sz="2117" spc="-78" dirty="0" smtClean="0">
                <a:solidFill>
                  <a:srgbClr val="505050"/>
                </a:solidFill>
              </a:rPr>
              <a:t> Anwar Malik</a:t>
            </a:r>
            <a:endParaRPr lang="en-US" sz="2117" spc="-78" dirty="0">
              <a:solidFill>
                <a:srgbClr val="50505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EA0893-849F-4282-B99A-924DA84EA457}"/>
              </a:ext>
            </a:extLst>
          </p:cNvPr>
          <p:cNvSpPr txBox="1">
            <a:spLocks/>
          </p:cNvSpPr>
          <p:nvPr/>
        </p:nvSpPr>
        <p:spPr>
          <a:xfrm>
            <a:off x="6245404" y="4305927"/>
            <a:ext cx="5976165" cy="224452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73060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160" b="0" kern="1200" cap="none" spc="-8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defTabSz="716213">
              <a:spcBef>
                <a:spcPts val="588"/>
              </a:spcBef>
              <a:spcAft>
                <a:spcPts val="588"/>
              </a:spcAft>
            </a:pPr>
            <a:r>
              <a:rPr lang="en-US" sz="2117" spc="-78" dirty="0" smtClean="0">
                <a:solidFill>
                  <a:srgbClr val="505050"/>
                </a:solidFill>
              </a:rPr>
              <a:t>Solution leverage</a:t>
            </a:r>
            <a:r>
              <a:rPr lang="en-US" sz="2117" spc="-78" dirty="0" smtClean="0">
                <a:solidFill>
                  <a:srgbClr val="505050"/>
                </a:solidFill>
              </a:rPr>
              <a:t>s:</a:t>
            </a:r>
            <a:endParaRPr lang="en-US" sz="2117" spc="-78" dirty="0">
              <a:solidFill>
                <a:srgbClr val="505050"/>
              </a:solidFill>
            </a:endParaRPr>
          </a:p>
          <a:p>
            <a:pPr marL="336145" indent="-336145" defTabSz="716213">
              <a:spcBef>
                <a:spcPts val="588"/>
              </a:spcBef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2117" spc="-78" dirty="0">
                <a:solidFill>
                  <a:srgbClr val="505050"/>
                </a:solidFill>
              </a:rPr>
              <a:t> </a:t>
            </a:r>
            <a:r>
              <a:rPr lang="en-US" sz="2117" spc="-78" dirty="0" smtClean="0">
                <a:solidFill>
                  <a:srgbClr val="505050"/>
                </a:solidFill>
              </a:rPr>
              <a:t>Bing </a:t>
            </a:r>
            <a:r>
              <a:rPr lang="en-US" sz="2117" spc="-78" dirty="0" smtClean="0">
                <a:solidFill>
                  <a:srgbClr val="505050"/>
                </a:solidFill>
              </a:rPr>
              <a:t>Maps API</a:t>
            </a:r>
            <a:endParaRPr lang="en-US" sz="2117" spc="-78" dirty="0">
              <a:solidFill>
                <a:srgbClr val="505050"/>
              </a:solidFill>
            </a:endParaRPr>
          </a:p>
          <a:p>
            <a:pPr marL="336145" indent="-336145" defTabSz="716213">
              <a:spcBef>
                <a:spcPts val="588"/>
              </a:spcBef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2117" spc="-78" dirty="0">
                <a:solidFill>
                  <a:srgbClr val="505050"/>
                </a:solidFill>
              </a:rPr>
              <a:t> </a:t>
            </a:r>
            <a:r>
              <a:rPr lang="en-US" sz="2117" spc="-78" dirty="0" smtClean="0">
                <a:solidFill>
                  <a:srgbClr val="505050"/>
                </a:solidFill>
              </a:rPr>
              <a:t>Firebase/ </a:t>
            </a:r>
            <a:r>
              <a:rPr lang="en-US" sz="2117" spc="-78" dirty="0" err="1" smtClean="0">
                <a:solidFill>
                  <a:srgbClr val="505050"/>
                </a:solidFill>
              </a:rPr>
              <a:t>Firestore</a:t>
            </a:r>
            <a:endParaRPr lang="en-US" sz="2117" spc="-78" dirty="0">
              <a:solidFill>
                <a:srgbClr val="505050"/>
              </a:solidFill>
            </a:endParaRPr>
          </a:p>
          <a:p>
            <a:pPr marL="336145" indent="-336145" defTabSz="716213">
              <a:spcBef>
                <a:spcPts val="588"/>
              </a:spcBef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2117" spc="-78" dirty="0">
                <a:solidFill>
                  <a:srgbClr val="505050"/>
                </a:solidFill>
              </a:rPr>
              <a:t> </a:t>
            </a:r>
            <a:r>
              <a:rPr lang="en-US" sz="2117" spc="-78" dirty="0" smtClean="0">
                <a:solidFill>
                  <a:srgbClr val="505050"/>
                </a:solidFill>
              </a:rPr>
              <a:t>React JS</a:t>
            </a:r>
            <a:endParaRPr lang="en-US" sz="2117" spc="-78" dirty="0">
              <a:solidFill>
                <a:srgbClr val="505050"/>
              </a:solidFill>
            </a:endParaRPr>
          </a:p>
          <a:p>
            <a:pPr marL="336145" indent="-336145" defTabSz="716213">
              <a:spcBef>
                <a:spcPts val="588"/>
              </a:spcBef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2117" spc="-78" dirty="0">
                <a:solidFill>
                  <a:srgbClr val="505050"/>
                </a:solidFill>
              </a:rPr>
              <a:t> </a:t>
            </a:r>
            <a:r>
              <a:rPr lang="en-US" sz="2117" spc="-78" dirty="0">
                <a:solidFill>
                  <a:srgbClr val="505050"/>
                </a:solidFill>
              </a:rPr>
              <a:t>React </a:t>
            </a:r>
            <a:r>
              <a:rPr lang="en-US" sz="2117" spc="-78" dirty="0" smtClean="0">
                <a:solidFill>
                  <a:srgbClr val="505050"/>
                </a:solidFill>
              </a:rPr>
              <a:t>Native</a:t>
            </a:r>
            <a:endParaRPr lang="en-US" sz="2117" spc="-78" dirty="0">
              <a:solidFill>
                <a:srgbClr val="50505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E5044F-FD85-4DEF-882D-B79F70F83D2F}"/>
              </a:ext>
            </a:extLst>
          </p:cNvPr>
          <p:cNvSpPr txBox="1">
            <a:spLocks/>
          </p:cNvSpPr>
          <p:nvPr/>
        </p:nvSpPr>
        <p:spPr>
          <a:xfrm>
            <a:off x="6245404" y="3064125"/>
            <a:ext cx="5976165" cy="3257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73060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160" b="0" kern="1200" cap="none" spc="-8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defTabSz="716213"/>
            <a:r>
              <a:rPr lang="en-US" sz="2117" spc="-78" dirty="0">
                <a:solidFill>
                  <a:srgbClr val="505050"/>
                </a:solidFill>
              </a:rPr>
              <a:t>Challenge Theme</a:t>
            </a:r>
            <a:r>
              <a:rPr lang="en-US" sz="2117" spc="-78" dirty="0" smtClean="0">
                <a:solidFill>
                  <a:srgbClr val="505050"/>
                </a:solidFill>
              </a:rPr>
              <a:t>: MOBILITY &amp; TRANSPORTATION</a:t>
            </a:r>
            <a:endParaRPr lang="en-US" sz="2117" spc="-78" dirty="0">
              <a:solidFill>
                <a:srgbClr val="50505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CD1F21-281B-43C9-B609-2F1BCDE0396C}"/>
              </a:ext>
            </a:extLst>
          </p:cNvPr>
          <p:cNvSpPr txBox="1">
            <a:spLocks/>
          </p:cNvSpPr>
          <p:nvPr/>
        </p:nvSpPr>
        <p:spPr>
          <a:xfrm>
            <a:off x="1954833" y="2393151"/>
            <a:ext cx="6979717" cy="51293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73060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160" b="0" kern="1200" cap="none" spc="-8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algn="ctr" defTabSz="716213"/>
            <a:r>
              <a:rPr lang="en-US" sz="1568" i="1" spc="-78" dirty="0">
                <a:solidFill>
                  <a:srgbClr val="4668C5"/>
                </a:solidFill>
              </a:rPr>
              <a:t>Nov 30</a:t>
            </a:r>
            <a:r>
              <a:rPr lang="en-US" sz="1568" i="1" spc="-78" baseline="30000" dirty="0">
                <a:solidFill>
                  <a:srgbClr val="4668C5"/>
                </a:solidFill>
              </a:rPr>
              <a:t>th</a:t>
            </a:r>
            <a:r>
              <a:rPr lang="en-US" sz="1568" i="1" spc="-78" dirty="0">
                <a:solidFill>
                  <a:srgbClr val="4668C5"/>
                </a:solidFill>
              </a:rPr>
              <a:t> – Dec 2</a:t>
            </a:r>
            <a:r>
              <a:rPr lang="en-US" sz="1568" i="1" spc="-78" baseline="30000" dirty="0">
                <a:solidFill>
                  <a:srgbClr val="4668C5"/>
                </a:solidFill>
              </a:rPr>
              <a:t>nd</a:t>
            </a:r>
            <a:r>
              <a:rPr lang="en-US" sz="1568" i="1" spc="-78" dirty="0">
                <a:solidFill>
                  <a:srgbClr val="4668C5"/>
                </a:solidFill>
              </a:rPr>
              <a:t> 2018 | National Incubation Center, Karachi</a:t>
            </a:r>
          </a:p>
          <a:p>
            <a:pPr algn="ctr" defTabSz="716213"/>
            <a:endParaRPr lang="en-US" sz="1765" spc="-78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85906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439C0-C80D-48CA-BCE9-F74B76A0F4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8EB15-3A27-40E8-A54B-5072E87B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508" y="124980"/>
            <a:ext cx="2056169" cy="754598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293BBA91-65A3-49BD-8059-D93CA64221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239" y="331665"/>
            <a:ext cx="9945229" cy="482763"/>
          </a:xfrm>
        </p:spPr>
        <p:txBody>
          <a:bodyPr/>
          <a:lstStyle/>
          <a:p>
            <a:r>
              <a:rPr lang="en-US" sz="3137" dirty="0"/>
              <a:t>Civic Tech Hackathon 2018 </a:t>
            </a:r>
            <a:r>
              <a:rPr lang="en-US" sz="3137" dirty="0" smtClean="0"/>
              <a:t>|</a:t>
            </a:r>
            <a:endParaRPr lang="en-US" sz="3137" b="1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CF2D4-CDAC-4FF7-AF57-CBE8E87B87E1}"/>
              </a:ext>
            </a:extLst>
          </p:cNvPr>
          <p:cNvSpPr txBox="1"/>
          <p:nvPr/>
        </p:nvSpPr>
        <p:spPr>
          <a:xfrm>
            <a:off x="418643" y="2311516"/>
            <a:ext cx="11205310" cy="42271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51529-BDE5-4CAD-B3CC-38738EDB8EDD}"/>
              </a:ext>
            </a:extLst>
          </p:cNvPr>
          <p:cNvSpPr txBox="1"/>
          <p:nvPr/>
        </p:nvSpPr>
        <p:spPr>
          <a:xfrm>
            <a:off x="527420" y="2308469"/>
            <a:ext cx="11205310" cy="42271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927492-B262-4E96-84B4-3E147C357782}"/>
              </a:ext>
            </a:extLst>
          </p:cNvPr>
          <p:cNvSpPr txBox="1"/>
          <p:nvPr/>
        </p:nvSpPr>
        <p:spPr>
          <a:xfrm>
            <a:off x="381292" y="2373619"/>
            <a:ext cx="11280012" cy="10375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5400" b="1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Q &amp; A</a:t>
            </a:r>
            <a:endParaRPr lang="en-US" sz="5400" b="1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0172060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439C0-C80D-48CA-BCE9-F74B76A0F4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8EB15-3A27-40E8-A54B-5072E87B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508" y="124980"/>
            <a:ext cx="2056169" cy="754598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293BBA91-65A3-49BD-8059-D93CA64221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239" y="331665"/>
            <a:ext cx="9945229" cy="482763"/>
          </a:xfrm>
        </p:spPr>
        <p:txBody>
          <a:bodyPr/>
          <a:lstStyle/>
          <a:p>
            <a:r>
              <a:rPr lang="en-US" sz="3137" dirty="0"/>
              <a:t>Civic Tech Hackathon 2018 </a:t>
            </a:r>
            <a:r>
              <a:rPr lang="en-US" sz="3137" dirty="0" smtClean="0"/>
              <a:t>|</a:t>
            </a:r>
            <a:endParaRPr lang="en-US" sz="3137" b="1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CF2D4-CDAC-4FF7-AF57-CBE8E87B87E1}"/>
              </a:ext>
            </a:extLst>
          </p:cNvPr>
          <p:cNvSpPr txBox="1"/>
          <p:nvPr/>
        </p:nvSpPr>
        <p:spPr>
          <a:xfrm>
            <a:off x="418643" y="2311516"/>
            <a:ext cx="11205310" cy="42271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51529-BDE5-4CAD-B3CC-38738EDB8EDD}"/>
              </a:ext>
            </a:extLst>
          </p:cNvPr>
          <p:cNvSpPr txBox="1"/>
          <p:nvPr/>
        </p:nvSpPr>
        <p:spPr>
          <a:xfrm>
            <a:off x="527420" y="2308469"/>
            <a:ext cx="11205310" cy="42271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927492-B262-4E96-84B4-3E147C357782}"/>
              </a:ext>
            </a:extLst>
          </p:cNvPr>
          <p:cNvSpPr txBox="1"/>
          <p:nvPr/>
        </p:nvSpPr>
        <p:spPr>
          <a:xfrm>
            <a:off x="381292" y="2373619"/>
            <a:ext cx="11280012" cy="10375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5400" b="1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THANK-YOU!</a:t>
            </a:r>
            <a:endParaRPr lang="en-US" sz="5400" b="1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4464139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439C0-C80D-48CA-BCE9-F74B76A0F4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8EB15-3A27-40E8-A54B-5072E87B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508" y="124980"/>
            <a:ext cx="2056169" cy="754598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293BBA91-65A3-49BD-8059-D93CA64221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239" y="331665"/>
            <a:ext cx="9945229" cy="482763"/>
          </a:xfrm>
        </p:spPr>
        <p:txBody>
          <a:bodyPr/>
          <a:lstStyle/>
          <a:p>
            <a:r>
              <a:rPr lang="en-US" sz="3137" dirty="0"/>
              <a:t>Civic Tech Hackathon 2018 | </a:t>
            </a:r>
            <a:r>
              <a:rPr lang="en-US" sz="3137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Problem-Solution Fit</a:t>
            </a:r>
            <a:endParaRPr lang="en-US" sz="3137" b="1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37BD2E-557F-4429-BC54-7FB2CCA03C43}"/>
              </a:ext>
            </a:extLst>
          </p:cNvPr>
          <p:cNvSpPr/>
          <p:nvPr/>
        </p:nvSpPr>
        <p:spPr bwMode="auto">
          <a:xfrm>
            <a:off x="269239" y="2440760"/>
            <a:ext cx="11734777" cy="365959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70" tIns="40335" rIns="80670" bIns="403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rPr>
              <a:t>Passengers usually find difficulties in tracking their transports; whether the bus has crossed their designated stop or not.</a:t>
            </a:r>
          </a:p>
          <a:p>
            <a:pPr marL="342900" indent="-342900"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Musafir App for bus networks enables their passengers to </a:t>
            </a:r>
            <a:r>
              <a:rPr lang="en-US" sz="20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monitor and real-time book 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their </a:t>
            </a:r>
            <a:r>
              <a:rPr lang="en-US" sz="20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transit options from their location.</a:t>
            </a: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marL="342900" indent="-342900"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buFont typeface="Arial" panose="020B0604020202020204" pitchFamily="34" charset="0"/>
              <a:buChar char="•"/>
              <a:defRPr/>
            </a:pPr>
            <a:endParaRPr lang="en-US" sz="2000" dirty="0" smtClean="0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4832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439C0-C80D-48CA-BCE9-F74B76A0F4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8EB15-3A27-40E8-A54B-5072E87B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508" y="124980"/>
            <a:ext cx="2056169" cy="754598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293BBA91-65A3-49BD-8059-D93CA64221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239" y="331665"/>
            <a:ext cx="9945229" cy="482763"/>
          </a:xfrm>
        </p:spPr>
        <p:txBody>
          <a:bodyPr/>
          <a:lstStyle/>
          <a:p>
            <a:r>
              <a:rPr lang="en-US" sz="3137" dirty="0"/>
              <a:t>Civic Tech Hackathon 2018 | </a:t>
            </a:r>
            <a:r>
              <a:rPr lang="en-US" sz="3137" dirty="0">
                <a:latin typeface="Segoe UI Light" panose="020B0502040204020203" pitchFamily="34" charset="0"/>
                <a:cs typeface="Segoe UI Light" panose="020B0502040204020203" pitchFamily="34" charset="0"/>
              </a:rPr>
              <a:t>Potential Impact</a:t>
            </a:r>
            <a:endParaRPr lang="en-US" sz="3137" b="1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37BD2E-557F-4429-BC54-7FB2CCA03C43}"/>
              </a:ext>
            </a:extLst>
          </p:cNvPr>
          <p:cNvSpPr/>
          <p:nvPr/>
        </p:nvSpPr>
        <p:spPr bwMode="auto">
          <a:xfrm>
            <a:off x="705393" y="1578613"/>
            <a:ext cx="11331283" cy="364653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70" tIns="40335" rIns="80670" bIns="403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Millions commute everyday.</a:t>
            </a:r>
            <a:endParaRPr lang="en-US" sz="2000" dirty="0">
              <a:solidFill>
                <a:schemeClr val="tx2">
                  <a:lumMod val="75000"/>
                  <a:lumOff val="25000"/>
                </a:schemeClr>
              </a:solidFill>
              <a:latin typeface="Segoe UI"/>
              <a:ea typeface="Segoe UI" pitchFamily="34" charset="0"/>
              <a:cs typeface="Segoe UI" pitchFamily="34" charset="0"/>
            </a:endParaRPr>
          </a:p>
          <a:p>
            <a:pPr marL="285750" indent="-285750"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Safe and secure tracking of bus networks.</a:t>
            </a:r>
          </a:p>
          <a:p>
            <a:pPr marL="285750" indent="-285750"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Real-time data on most to least active stops/regions.</a:t>
            </a:r>
          </a:p>
          <a:p>
            <a:pPr marL="285750" indent="-285750"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Catered to Karachi traffic.</a:t>
            </a: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endParaRPr lang="en-US" sz="2000" dirty="0" smtClean="0">
              <a:solidFill>
                <a:schemeClr val="tx2">
                  <a:lumMod val="75000"/>
                  <a:lumOff val="25000"/>
                </a:schemeClr>
              </a:solidFill>
              <a:latin typeface="Segoe UI"/>
              <a:ea typeface="Segoe UI" pitchFamily="34" charset="0"/>
              <a:cs typeface="Segoe UI" pitchFamily="34" charset="0"/>
            </a:endParaRP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2000" b="1" u="sng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Our Goal: </a:t>
            </a:r>
            <a:r>
              <a:rPr lang="en-US" sz="20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Success on Private Networks = Success on Public Networks</a:t>
            </a:r>
          </a:p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endParaRPr lang="en-US" sz="2000" dirty="0" smtClean="0">
              <a:solidFill>
                <a:schemeClr val="tx2">
                  <a:lumMod val="75000"/>
                  <a:lumOff val="25000"/>
                </a:schemeClr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95909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439C0-C80D-48CA-BCE9-F74B76A0F4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8EB15-3A27-40E8-A54B-5072E87B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508" y="124980"/>
            <a:ext cx="2056169" cy="754598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293BBA91-65A3-49BD-8059-D93CA64221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239" y="331665"/>
            <a:ext cx="9945229" cy="482763"/>
          </a:xfrm>
        </p:spPr>
        <p:txBody>
          <a:bodyPr/>
          <a:lstStyle/>
          <a:p>
            <a:r>
              <a:rPr lang="en-US" sz="3137" dirty="0"/>
              <a:t>Civic Tech Hackathon 2018 | </a:t>
            </a:r>
            <a:r>
              <a:rPr lang="en-US" sz="3137" dirty="0">
                <a:latin typeface="Segoe UI Light" panose="020B0502040204020203" pitchFamily="34" charset="0"/>
                <a:cs typeface="Segoe UI Light" panose="020B0502040204020203" pitchFamily="34" charset="0"/>
              </a:rPr>
              <a:t>Novelty &amp; Learning</a:t>
            </a:r>
            <a:endParaRPr lang="en-US" sz="3137" b="1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37BD2E-557F-4429-BC54-7FB2CCA03C43}"/>
              </a:ext>
            </a:extLst>
          </p:cNvPr>
          <p:cNvSpPr/>
          <p:nvPr/>
        </p:nvSpPr>
        <p:spPr bwMode="auto">
          <a:xfrm>
            <a:off x="457223" y="3026091"/>
            <a:ext cx="11734777" cy="34412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70" tIns="40335" rIns="80670" bIns="403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1765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Many Bus Network and Tracking Apps available internationally but no such implementation in Karachi. </a:t>
            </a:r>
          </a:p>
        </p:txBody>
      </p:sp>
    </p:spTree>
    <p:extLst>
      <p:ext uri="{BB962C8B-B14F-4D97-AF65-F5344CB8AC3E}">
        <p14:creationId xmlns:p14="http://schemas.microsoft.com/office/powerpoint/2010/main" val="40553508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439C0-C80D-48CA-BCE9-F74B76A0F4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8EB15-3A27-40E8-A54B-5072E87B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508" y="124980"/>
            <a:ext cx="2056169" cy="754598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293BBA91-65A3-49BD-8059-D93CA64221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239" y="331665"/>
            <a:ext cx="9945229" cy="482763"/>
          </a:xfrm>
        </p:spPr>
        <p:txBody>
          <a:bodyPr/>
          <a:lstStyle/>
          <a:p>
            <a:r>
              <a:rPr lang="en-US" sz="3137" dirty="0"/>
              <a:t>Civic Tech Hackathon 2018 | </a:t>
            </a:r>
            <a:r>
              <a:rPr lang="en-US" sz="3137" dirty="0">
                <a:latin typeface="Segoe UI Light" panose="020B0502040204020203" pitchFamily="34" charset="0"/>
                <a:cs typeface="Segoe UI Light" panose="020B0502040204020203" pitchFamily="34" charset="0"/>
              </a:rPr>
              <a:t>Prototype</a:t>
            </a:r>
            <a:endParaRPr lang="en-US" sz="3137" b="1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1881FD-CD04-49EB-8D05-1308CD45E251}"/>
              </a:ext>
            </a:extLst>
          </p:cNvPr>
          <p:cNvSpPr txBox="1"/>
          <p:nvPr/>
        </p:nvSpPr>
        <p:spPr>
          <a:xfrm>
            <a:off x="7303821" y="1376918"/>
            <a:ext cx="4320132" cy="622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2400" dirty="0">
                <a:solidFill>
                  <a:srgbClr val="00B0F0"/>
                </a:solidFill>
                <a:ea typeface="Segoe UI" pitchFamily="34" charset="0"/>
                <a:cs typeface="Segoe UI" pitchFamily="34" charset="0"/>
              </a:rPr>
              <a:t>MODULE </a:t>
            </a:r>
            <a:r>
              <a:rPr lang="en-US" sz="2400" dirty="0" smtClean="0">
                <a:solidFill>
                  <a:srgbClr val="00B0F0"/>
                </a:solidFill>
                <a:ea typeface="Segoe UI" pitchFamily="34" charset="0"/>
                <a:cs typeface="Segoe UI" pitchFamily="34" charset="0"/>
              </a:rPr>
              <a:t>– B (DRIVER)</a:t>
            </a:r>
            <a:endParaRPr lang="en-US" sz="2400" dirty="0">
              <a:solidFill>
                <a:srgbClr val="00B0F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1881FD-CD04-49EB-8D05-1308CD45E251}"/>
              </a:ext>
            </a:extLst>
          </p:cNvPr>
          <p:cNvSpPr txBox="1"/>
          <p:nvPr/>
        </p:nvSpPr>
        <p:spPr>
          <a:xfrm>
            <a:off x="269239" y="1395868"/>
            <a:ext cx="5752738" cy="622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2400" dirty="0">
                <a:solidFill>
                  <a:srgbClr val="00B0F0"/>
                </a:solidFill>
                <a:ea typeface="Segoe UI" pitchFamily="34" charset="0"/>
                <a:cs typeface="Segoe UI" pitchFamily="34" charset="0"/>
              </a:rPr>
              <a:t>MODULE </a:t>
            </a:r>
            <a:r>
              <a:rPr lang="en-US" sz="2400" dirty="0" smtClean="0">
                <a:solidFill>
                  <a:srgbClr val="00B0F0"/>
                </a:solidFill>
                <a:ea typeface="Segoe UI" pitchFamily="34" charset="0"/>
                <a:cs typeface="Segoe UI" pitchFamily="34" charset="0"/>
              </a:rPr>
              <a:t>– A (STUDENT)</a:t>
            </a:r>
            <a:endParaRPr lang="en-US" sz="2400" dirty="0">
              <a:solidFill>
                <a:srgbClr val="00B0F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675" y="1998974"/>
            <a:ext cx="2638793" cy="3848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03" y="2017924"/>
            <a:ext cx="3848637" cy="45250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37BD2E-557F-4429-BC54-7FB2CCA03C43}"/>
              </a:ext>
            </a:extLst>
          </p:cNvPr>
          <p:cNvSpPr/>
          <p:nvPr/>
        </p:nvSpPr>
        <p:spPr bwMode="auto">
          <a:xfrm>
            <a:off x="262686" y="1029975"/>
            <a:ext cx="11734777" cy="47166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70" tIns="40335" rIns="80670" bIns="403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2800" b="1" u="sng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System Architecture</a:t>
            </a:r>
            <a:endParaRPr lang="en-US" sz="2800" b="1" u="sng" dirty="0">
              <a:solidFill>
                <a:schemeClr val="tx2">
                  <a:lumMod val="75000"/>
                  <a:lumOff val="25000"/>
                </a:schemeClr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4385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439C0-C80D-48CA-BCE9-F74B76A0F4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8EB15-3A27-40E8-A54B-5072E87B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508" y="124980"/>
            <a:ext cx="2056169" cy="754598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293BBA91-65A3-49BD-8059-D93CA64221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239" y="331665"/>
            <a:ext cx="9945229" cy="482763"/>
          </a:xfrm>
        </p:spPr>
        <p:txBody>
          <a:bodyPr/>
          <a:lstStyle/>
          <a:p>
            <a:r>
              <a:rPr lang="en-US" sz="3137" dirty="0"/>
              <a:t>Civic Tech Hackathon 2018 | </a:t>
            </a:r>
            <a:r>
              <a:rPr lang="en-US" sz="3137" dirty="0">
                <a:latin typeface="Segoe UI Light" panose="020B0502040204020203" pitchFamily="34" charset="0"/>
                <a:cs typeface="Segoe UI Light" panose="020B0502040204020203" pitchFamily="34" charset="0"/>
              </a:rPr>
              <a:t>Prototype</a:t>
            </a:r>
            <a:endParaRPr lang="en-US" sz="3137" b="1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1881FD-CD04-49EB-8D05-1308CD45E251}"/>
              </a:ext>
            </a:extLst>
          </p:cNvPr>
          <p:cNvSpPr txBox="1"/>
          <p:nvPr/>
        </p:nvSpPr>
        <p:spPr>
          <a:xfrm>
            <a:off x="269239" y="879578"/>
            <a:ext cx="5752738" cy="622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2400" dirty="0">
                <a:solidFill>
                  <a:srgbClr val="00B0F0"/>
                </a:solidFill>
                <a:ea typeface="Segoe UI" pitchFamily="34" charset="0"/>
                <a:cs typeface="Segoe UI" pitchFamily="34" charset="0"/>
              </a:rPr>
              <a:t>MODULE </a:t>
            </a:r>
            <a:r>
              <a:rPr lang="en-US" sz="2400" dirty="0" smtClean="0">
                <a:solidFill>
                  <a:srgbClr val="00B0F0"/>
                </a:solidFill>
                <a:ea typeface="Segoe UI" pitchFamily="34" charset="0"/>
                <a:cs typeface="Segoe UI" pitchFamily="34" charset="0"/>
              </a:rPr>
              <a:t>– A (STUDENT) – UI (TO)</a:t>
            </a:r>
            <a:endParaRPr lang="en-US" sz="2400" dirty="0">
              <a:solidFill>
                <a:srgbClr val="00B0F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213" y="1338046"/>
            <a:ext cx="2798548" cy="43398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77" y="1343542"/>
            <a:ext cx="2873369" cy="4415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2" y="1338046"/>
            <a:ext cx="2788304" cy="44612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42" y="1338046"/>
            <a:ext cx="2839078" cy="454252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2541494" y="3671047"/>
            <a:ext cx="766482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552178" y="3609308"/>
            <a:ext cx="794834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595695" y="3547669"/>
            <a:ext cx="794834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0001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439C0-C80D-48CA-BCE9-F74B76A0F4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8EB15-3A27-40E8-A54B-5072E87B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508" y="124980"/>
            <a:ext cx="2056169" cy="754598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293BBA91-65A3-49BD-8059-D93CA64221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239" y="331665"/>
            <a:ext cx="9945229" cy="482763"/>
          </a:xfrm>
        </p:spPr>
        <p:txBody>
          <a:bodyPr/>
          <a:lstStyle/>
          <a:p>
            <a:r>
              <a:rPr lang="en-US" sz="3137" dirty="0"/>
              <a:t>Civic Tech Hackathon 2018 | </a:t>
            </a:r>
            <a:r>
              <a:rPr lang="en-US" sz="3137" dirty="0">
                <a:latin typeface="Segoe UI Light" panose="020B0502040204020203" pitchFamily="34" charset="0"/>
                <a:cs typeface="Segoe UI Light" panose="020B0502040204020203" pitchFamily="34" charset="0"/>
              </a:rPr>
              <a:t>Prototype</a:t>
            </a:r>
            <a:endParaRPr lang="en-US" sz="3137" b="1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1881FD-CD04-49EB-8D05-1308CD45E251}"/>
              </a:ext>
            </a:extLst>
          </p:cNvPr>
          <p:cNvSpPr txBox="1"/>
          <p:nvPr/>
        </p:nvSpPr>
        <p:spPr>
          <a:xfrm>
            <a:off x="269239" y="879578"/>
            <a:ext cx="5752738" cy="622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2400" dirty="0">
                <a:solidFill>
                  <a:srgbClr val="00B0F0"/>
                </a:solidFill>
                <a:ea typeface="Segoe UI" pitchFamily="34" charset="0"/>
                <a:cs typeface="Segoe UI" pitchFamily="34" charset="0"/>
              </a:rPr>
              <a:t>MODULE </a:t>
            </a:r>
            <a:r>
              <a:rPr lang="en-US" sz="2400" dirty="0" smtClean="0">
                <a:solidFill>
                  <a:srgbClr val="00B0F0"/>
                </a:solidFill>
                <a:ea typeface="Segoe UI" pitchFamily="34" charset="0"/>
                <a:cs typeface="Segoe UI" pitchFamily="34" charset="0"/>
              </a:rPr>
              <a:t>– A (STUDENT) – UI (FROM)</a:t>
            </a:r>
            <a:endParaRPr lang="en-US" sz="2400" dirty="0">
              <a:solidFill>
                <a:srgbClr val="00B0F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213" y="1338046"/>
            <a:ext cx="2798548" cy="43398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2" y="1338046"/>
            <a:ext cx="2788304" cy="44612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42" y="1338046"/>
            <a:ext cx="2839078" cy="454252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2541494" y="3671047"/>
            <a:ext cx="766482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552178" y="3609308"/>
            <a:ext cx="794834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595695" y="3547669"/>
            <a:ext cx="794834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564" y="1338046"/>
            <a:ext cx="2758192" cy="44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235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439C0-C80D-48CA-BCE9-F74B76A0F4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8EB15-3A27-40E8-A54B-5072E87B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508" y="124980"/>
            <a:ext cx="2056169" cy="754598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293BBA91-65A3-49BD-8059-D93CA64221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239" y="331665"/>
            <a:ext cx="9945229" cy="482763"/>
          </a:xfrm>
        </p:spPr>
        <p:txBody>
          <a:bodyPr/>
          <a:lstStyle/>
          <a:p>
            <a:r>
              <a:rPr lang="en-US" sz="3137" dirty="0"/>
              <a:t>Civic Tech Hackathon 2018 | </a:t>
            </a:r>
            <a:r>
              <a:rPr lang="en-US" sz="3137" dirty="0">
                <a:latin typeface="Segoe UI Light" panose="020B0502040204020203" pitchFamily="34" charset="0"/>
                <a:cs typeface="Segoe UI Light" panose="020B0502040204020203" pitchFamily="34" charset="0"/>
              </a:rPr>
              <a:t>Prototype</a:t>
            </a:r>
            <a:endParaRPr lang="en-US" sz="3137" b="1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1881FD-CD04-49EB-8D05-1308CD45E251}"/>
              </a:ext>
            </a:extLst>
          </p:cNvPr>
          <p:cNvSpPr txBox="1"/>
          <p:nvPr/>
        </p:nvSpPr>
        <p:spPr>
          <a:xfrm>
            <a:off x="269239" y="879578"/>
            <a:ext cx="5752738" cy="622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822655" fontAlgn="base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Clr>
                <a:srgbClr val="505050"/>
              </a:buClr>
              <a:defRPr/>
            </a:pPr>
            <a:r>
              <a:rPr lang="en-US" sz="2400" dirty="0">
                <a:solidFill>
                  <a:srgbClr val="00B0F0"/>
                </a:solidFill>
                <a:ea typeface="Segoe UI" pitchFamily="34" charset="0"/>
                <a:cs typeface="Segoe UI" pitchFamily="34" charset="0"/>
              </a:rPr>
              <a:t>MODULE </a:t>
            </a:r>
            <a:r>
              <a:rPr lang="en-US" sz="2400" dirty="0" smtClean="0">
                <a:solidFill>
                  <a:srgbClr val="00B0F0"/>
                </a:solidFill>
                <a:ea typeface="Segoe UI" pitchFamily="34" charset="0"/>
                <a:cs typeface="Segoe UI" pitchFamily="34" charset="0"/>
              </a:rPr>
              <a:t>– B (DRIVER) – UI</a:t>
            </a:r>
            <a:endParaRPr lang="en-US" sz="2400" dirty="0">
              <a:solidFill>
                <a:srgbClr val="00B0F0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664307" y="3174274"/>
            <a:ext cx="397417" cy="976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456" y="1501634"/>
            <a:ext cx="4139391" cy="2759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034" y="1501634"/>
            <a:ext cx="4139391" cy="27595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86" y="1520801"/>
            <a:ext cx="4139391" cy="2759594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7801369" y="3026228"/>
            <a:ext cx="397417" cy="9760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10473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439C0-C80D-48CA-BCE9-F74B76A0F4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8EB15-3A27-40E8-A54B-5072E87B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508" y="124980"/>
            <a:ext cx="2056169" cy="754598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293BBA91-65A3-49BD-8059-D93CA64221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239" y="331665"/>
            <a:ext cx="9945229" cy="482763"/>
          </a:xfrm>
        </p:spPr>
        <p:txBody>
          <a:bodyPr/>
          <a:lstStyle/>
          <a:p>
            <a:r>
              <a:rPr lang="en-US" sz="3137" dirty="0"/>
              <a:t>Civic Tech Hackathon 2018 | </a:t>
            </a:r>
            <a:r>
              <a:rPr lang="en-US" sz="3137" dirty="0">
                <a:latin typeface="Segoe UI Light" panose="020B0502040204020203" pitchFamily="34" charset="0"/>
                <a:cs typeface="Segoe UI Light" panose="020B0502040204020203" pitchFamily="34" charset="0"/>
              </a:rPr>
              <a:t>Sustainability</a:t>
            </a:r>
            <a:endParaRPr lang="en-US" sz="3137" b="1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CF2D4-CDAC-4FF7-AF57-CBE8E87B87E1}"/>
              </a:ext>
            </a:extLst>
          </p:cNvPr>
          <p:cNvSpPr txBox="1"/>
          <p:nvPr/>
        </p:nvSpPr>
        <p:spPr>
          <a:xfrm>
            <a:off x="418643" y="2311516"/>
            <a:ext cx="11205310" cy="42271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51529-BDE5-4CAD-B3CC-38738EDB8EDD}"/>
              </a:ext>
            </a:extLst>
          </p:cNvPr>
          <p:cNvSpPr txBox="1"/>
          <p:nvPr/>
        </p:nvSpPr>
        <p:spPr>
          <a:xfrm>
            <a:off x="527420" y="2308469"/>
            <a:ext cx="11205310" cy="42271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1881FD-CD04-49EB-8D05-1308CD45E251}"/>
              </a:ext>
            </a:extLst>
          </p:cNvPr>
          <p:cNvSpPr txBox="1"/>
          <p:nvPr/>
        </p:nvSpPr>
        <p:spPr>
          <a:xfrm>
            <a:off x="2205178" y="2084363"/>
            <a:ext cx="11205310" cy="42271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927492-B262-4E96-84B4-3E147C357782}"/>
              </a:ext>
            </a:extLst>
          </p:cNvPr>
          <p:cNvSpPr txBox="1"/>
          <p:nvPr/>
        </p:nvSpPr>
        <p:spPr>
          <a:xfrm>
            <a:off x="381292" y="2373619"/>
            <a:ext cx="11280012" cy="134417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342900" indent="-342900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Musafir aims to enter the market via Private Bus Networks i.e. University Bus Networks.</a:t>
            </a:r>
          </a:p>
          <a:p>
            <a:pPr marL="342900" indent="-342900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Confident that success in private bus networks = success in BRT Karachi</a:t>
            </a:r>
            <a:endParaRPr lang="en-US" sz="2353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774703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STER_2016MYR">
  <a:themeElements>
    <a:clrScheme name="Custom 25">
      <a:dk1>
        <a:srgbClr val="505050"/>
      </a:dk1>
      <a:lt1>
        <a:srgbClr val="FFFFFF"/>
      </a:lt1>
      <a:dk2>
        <a:srgbClr val="000000"/>
      </a:dk2>
      <a:lt2>
        <a:srgbClr val="F2F2F2"/>
      </a:lt2>
      <a:accent1>
        <a:srgbClr val="4668C5"/>
      </a:accent1>
      <a:accent2>
        <a:srgbClr val="FF8C00"/>
      </a:accent2>
      <a:accent3>
        <a:srgbClr val="0072C6"/>
      </a:accent3>
      <a:accent4>
        <a:srgbClr val="7FBA00"/>
      </a:accent4>
      <a:accent5>
        <a:srgbClr val="002050"/>
      </a:accent5>
      <a:accent6>
        <a:srgbClr val="008272"/>
      </a:accent6>
      <a:hlink>
        <a:srgbClr val="008272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R14_Services_Template-StyleGuide_v02" id="{44C8B8E1-D3C9-430A-BD32-D2F23D75D336}" vid="{9D78D9F5-CE15-486F-8EE0-3F511EDB7C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299</Words>
  <Application>Microsoft Office PowerPoint</Application>
  <PresentationFormat>Widescreen</PresentationFormat>
  <Paragraphs>99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Segoe UI</vt:lpstr>
      <vt:lpstr>Segoe UI Light</vt:lpstr>
      <vt:lpstr>Segoe UI Semibold</vt:lpstr>
      <vt:lpstr>MASTER_2016MYR</vt:lpstr>
      <vt:lpstr>Team Name: BLOCKHACK</vt:lpstr>
      <vt:lpstr>Civic Tech Hackathon 2018 | Problem-Solution Fit</vt:lpstr>
      <vt:lpstr>Civic Tech Hackathon 2018 | Potential Impact</vt:lpstr>
      <vt:lpstr>Civic Tech Hackathon 2018 | Novelty &amp; Learning</vt:lpstr>
      <vt:lpstr>Civic Tech Hackathon 2018 | Prototype</vt:lpstr>
      <vt:lpstr>Civic Tech Hackathon 2018 | Prototype</vt:lpstr>
      <vt:lpstr>Civic Tech Hackathon 2018 | Prototype</vt:lpstr>
      <vt:lpstr>Civic Tech Hackathon 2018 | Prototype</vt:lpstr>
      <vt:lpstr>Civic Tech Hackathon 2018 | Sustainability</vt:lpstr>
      <vt:lpstr>Civic Tech Hackathon 2018 |</vt:lpstr>
      <vt:lpstr>Civic Tech Hackathon 2018 |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Name:</dc:title>
  <dc:creator>Sophia Umar</dc:creator>
  <cp:lastModifiedBy>Jawwad Ansari</cp:lastModifiedBy>
  <cp:revision>22</cp:revision>
  <dcterms:created xsi:type="dcterms:W3CDTF">2018-12-01T12:14:32Z</dcterms:created>
  <dcterms:modified xsi:type="dcterms:W3CDTF">2018-12-02T11:37:44Z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soumar@microsoft.com</vt:lpwstr>
  </property>
  <property fmtid="{D5CDD505-2E9C-101B-9397-08002B2CF9AE}" pid="5" name="MSIP_Label_f42aa342-8706-4288-bd11-ebb85995028c_SetDate">
    <vt:lpwstr>2018-12-01T12:14:58.3892097Z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